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3"/>
    <p:restoredTop sz="94704"/>
  </p:normalViewPr>
  <p:slideViewPr>
    <p:cSldViewPr snapToGrid="0" snapToObjects="1">
      <p:cViewPr varScale="1">
        <p:scale>
          <a:sx n="111" d="100"/>
          <a:sy n="111" d="100"/>
        </p:scale>
        <p:origin x="10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1B76-C04F-E347-B42A-D9644F80B4BF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A87CB-2A52-3F4D-A9E6-DD8633F00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08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1B76-C04F-E347-B42A-D9644F80B4BF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A87CB-2A52-3F4D-A9E6-DD8633F00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50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1B76-C04F-E347-B42A-D9644F80B4BF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A87CB-2A52-3F4D-A9E6-DD8633F00FF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8061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1B76-C04F-E347-B42A-D9644F80B4BF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A87CB-2A52-3F4D-A9E6-DD8633F00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78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1B76-C04F-E347-B42A-D9644F80B4BF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A87CB-2A52-3F4D-A9E6-DD8633F00FF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4176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1B76-C04F-E347-B42A-D9644F80B4BF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A87CB-2A52-3F4D-A9E6-DD8633F00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73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1B76-C04F-E347-B42A-D9644F80B4BF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A87CB-2A52-3F4D-A9E6-DD8633F00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40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1B76-C04F-E347-B42A-D9644F80B4BF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A87CB-2A52-3F4D-A9E6-DD8633F00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91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1B76-C04F-E347-B42A-D9644F80B4BF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A87CB-2A52-3F4D-A9E6-DD8633F00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85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1B76-C04F-E347-B42A-D9644F80B4BF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A87CB-2A52-3F4D-A9E6-DD8633F00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1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1B76-C04F-E347-B42A-D9644F80B4BF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A87CB-2A52-3F4D-A9E6-DD8633F00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75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1B76-C04F-E347-B42A-D9644F80B4BF}" type="datetimeFigureOut">
              <a:rPr lang="en-US" smtClean="0"/>
              <a:t>4/4/19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A87CB-2A52-3F4D-A9E6-DD8633F00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7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1B76-C04F-E347-B42A-D9644F80B4BF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A87CB-2A52-3F4D-A9E6-DD8633F00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1B76-C04F-E347-B42A-D9644F80B4BF}" type="datetimeFigureOut">
              <a:rPr lang="en-US" smtClean="0"/>
              <a:t>4/4/19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A87CB-2A52-3F4D-A9E6-DD8633F00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03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1B76-C04F-E347-B42A-D9644F80B4BF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A87CB-2A52-3F4D-A9E6-DD8633F00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1B76-C04F-E347-B42A-D9644F80B4BF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A87CB-2A52-3F4D-A9E6-DD8633F00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6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F1B76-C04F-E347-B42A-D9644F80B4BF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1AA87CB-2A52-3F4D-A9E6-DD8633F00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2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CA8FBA-B504-D140-8596-712DBD67B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>
            <a:normAutofit/>
          </a:bodyPr>
          <a:lstStyle/>
          <a:p>
            <a:pPr algn="l"/>
            <a:r>
              <a:rPr lang="en-US" sz="6000">
                <a:solidFill>
                  <a:srgbClr val="FFFFFF"/>
                </a:solidFill>
              </a:rPr>
              <a:t>How I created my predictors…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12E5F-4D85-C140-85A7-D4652DAA1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104" y="3962088"/>
            <a:ext cx="6112077" cy="118610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By: Tanvi Wagle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4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5ADBB-CC59-DC49-95C8-2B9BA2A5D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9184"/>
          </a:xfrm>
        </p:spPr>
        <p:txBody>
          <a:bodyPr/>
          <a:lstStyle/>
          <a:p>
            <a:r>
              <a:rPr lang="en-US" dirty="0"/>
              <a:t>High Participation in Score range 37-73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3499B-A6DD-A842-A744-BCC05999657C}"/>
              </a:ext>
            </a:extLst>
          </p:cNvPr>
          <p:cNvSpPr/>
          <p:nvPr/>
        </p:nvSpPr>
        <p:spPr>
          <a:xfrm>
            <a:off x="795061" y="5791200"/>
            <a:ext cx="3571504" cy="914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has the largest frequency in High Participation in score range 37-73.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866B1-4090-E34F-9B60-FF88B3DA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54" y="1392352"/>
            <a:ext cx="3965369" cy="39653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5223D9-E9AE-F44A-A93C-24FABB708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3" y="5465648"/>
            <a:ext cx="3863620" cy="1573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3F7CA8-013A-D848-9CA0-69532FCB4C4B}"/>
              </a:ext>
            </a:extLst>
          </p:cNvPr>
          <p:cNvSpPr/>
          <p:nvPr/>
        </p:nvSpPr>
        <p:spPr>
          <a:xfrm>
            <a:off x="5265717" y="1392352"/>
            <a:ext cx="3571504" cy="914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to find the difference between a B,C,D grade in this score range: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786D0-4D70-E84A-9702-4B291F8CC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637" y="2440319"/>
            <a:ext cx="4127665" cy="41276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251A201-91A2-BE4A-A909-3DBE2B1122E7}"/>
              </a:ext>
            </a:extLst>
          </p:cNvPr>
          <p:cNvSpPr/>
          <p:nvPr/>
        </p:nvSpPr>
        <p:spPr>
          <a:xfrm>
            <a:off x="9115302" y="3620446"/>
            <a:ext cx="2811483" cy="1046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 &gt;83 = B</a:t>
            </a:r>
          </a:p>
          <a:p>
            <a:pPr algn="ctr"/>
            <a:r>
              <a:rPr lang="en-US" dirty="0"/>
              <a:t>Score &lt;48 = C</a:t>
            </a:r>
          </a:p>
        </p:txBody>
      </p:sp>
    </p:spTree>
    <p:extLst>
      <p:ext uri="{BB962C8B-B14F-4D97-AF65-F5344CB8AC3E}">
        <p14:creationId xmlns:p14="http://schemas.microsoft.com/office/powerpoint/2010/main" val="1028003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5ADBB-CC59-DC49-95C8-2B9BA2A5D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9184"/>
          </a:xfrm>
        </p:spPr>
        <p:txBody>
          <a:bodyPr/>
          <a:lstStyle/>
          <a:p>
            <a:r>
              <a:rPr lang="en-US" dirty="0"/>
              <a:t>Low Participation in Score range 37-73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3499B-A6DD-A842-A744-BCC05999657C}"/>
              </a:ext>
            </a:extLst>
          </p:cNvPr>
          <p:cNvSpPr/>
          <p:nvPr/>
        </p:nvSpPr>
        <p:spPr>
          <a:xfrm>
            <a:off x="795061" y="5791200"/>
            <a:ext cx="3571504" cy="914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 has the largest frequency in Low Participation in score range 37-73.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3F7CA8-013A-D848-9CA0-69532FCB4C4B}"/>
              </a:ext>
            </a:extLst>
          </p:cNvPr>
          <p:cNvSpPr/>
          <p:nvPr/>
        </p:nvSpPr>
        <p:spPr>
          <a:xfrm>
            <a:off x="5265717" y="1392352"/>
            <a:ext cx="3571504" cy="1047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to find the difference between a D,F grade in this score range:</a:t>
            </a:r>
          </a:p>
          <a:p>
            <a:pPr algn="ctr"/>
            <a:r>
              <a:rPr lang="en-US" sz="1000" dirty="0"/>
              <a:t>(C’s are not that frequent)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51A201-91A2-BE4A-A909-3DBE2B1122E7}"/>
              </a:ext>
            </a:extLst>
          </p:cNvPr>
          <p:cNvSpPr/>
          <p:nvPr/>
        </p:nvSpPr>
        <p:spPr>
          <a:xfrm>
            <a:off x="9115302" y="3620446"/>
            <a:ext cx="2811483" cy="785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 &gt;63 = 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2E3C63-3795-C240-A18F-69712325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61" y="1640775"/>
            <a:ext cx="3921331" cy="3921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45AFF-591E-6B43-AF70-6C00D0DA7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17" y="2775857"/>
            <a:ext cx="3571504" cy="357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80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DC3CF-CF00-244D-ABF8-461AD52F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SUMMARY OF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7EF9E-8435-0F4D-92BA-932EE0A61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80" y="2041835"/>
            <a:ext cx="10129839" cy="388077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Between a Score Range of 73 – 100</a:t>
            </a:r>
          </a:p>
          <a:p>
            <a:pPr lvl="1"/>
            <a:r>
              <a:rPr lang="en-US" dirty="0"/>
              <a:t>High Score = &gt; 83, Low Score = &lt;= 83, High Participation = &gt; 0.5, , Low Participation = &lt; 0.5</a:t>
            </a:r>
          </a:p>
          <a:p>
            <a:pPr lvl="1"/>
            <a:r>
              <a:rPr lang="en-US" sz="1600" dirty="0"/>
              <a:t>High Grade and High Participation = A</a:t>
            </a:r>
          </a:p>
          <a:p>
            <a:pPr lvl="1"/>
            <a:r>
              <a:rPr lang="en-US" sz="1600" dirty="0"/>
              <a:t>Low Grade and High Participation = B</a:t>
            </a:r>
          </a:p>
          <a:p>
            <a:pPr lvl="1"/>
            <a:r>
              <a:rPr lang="en-US" sz="1600" dirty="0"/>
              <a:t>High Grade and Low Participation = B</a:t>
            </a:r>
          </a:p>
          <a:p>
            <a:pPr lvl="1"/>
            <a:r>
              <a:rPr lang="en-US" sz="1600" dirty="0"/>
              <a:t>Low Grade and Low Participation = C</a:t>
            </a:r>
          </a:p>
          <a:p>
            <a:r>
              <a:rPr lang="en-US" dirty="0"/>
              <a:t>Between a Score Range of 37 – 73</a:t>
            </a:r>
          </a:p>
          <a:p>
            <a:pPr lvl="1"/>
            <a:r>
              <a:rPr lang="en-US" dirty="0"/>
              <a:t>High Score = &gt; 63, Medium Score =  &gt;48, Low Score =  &lt;48, High Participation = &gt; 0.5, , Low Participation = &lt; 0.5</a:t>
            </a:r>
          </a:p>
          <a:p>
            <a:pPr lvl="1"/>
            <a:r>
              <a:rPr lang="en-US" dirty="0"/>
              <a:t>High Grade and High Participation = B</a:t>
            </a:r>
          </a:p>
          <a:p>
            <a:pPr lvl="1"/>
            <a:r>
              <a:rPr lang="en-US" dirty="0"/>
              <a:t>Low Grade and High Participation = D</a:t>
            </a:r>
          </a:p>
          <a:p>
            <a:pPr lvl="1"/>
            <a:r>
              <a:rPr lang="en-US" dirty="0"/>
              <a:t>Medium Grade and High Participation = C</a:t>
            </a:r>
          </a:p>
          <a:p>
            <a:pPr lvl="1"/>
            <a:r>
              <a:rPr lang="en-US" dirty="0"/>
              <a:t>High Grade and Low Participation = D</a:t>
            </a:r>
          </a:p>
          <a:p>
            <a:pPr lvl="1"/>
            <a:r>
              <a:rPr lang="en-US" dirty="0"/>
              <a:t>Low/Medium Grade and Low Participation = F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661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6089D-64A5-744B-AA40-34F8F0A8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 101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747629-A35E-1244-AB55-255E8E9E0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17" y="2275577"/>
            <a:ext cx="6900883" cy="1743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23C328-5FBD-1748-BE96-38B0ECE90BA8}"/>
              </a:ext>
            </a:extLst>
          </p:cNvPr>
          <p:cNvSpPr/>
          <p:nvPr/>
        </p:nvSpPr>
        <p:spPr>
          <a:xfrm>
            <a:off x="1632030" y="4490977"/>
            <a:ext cx="7211028" cy="1539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applying the predictors, take random subsets of the data and check the error. Running multiple times, the error is in a similar range of 0.11.</a:t>
            </a:r>
          </a:p>
        </p:txBody>
      </p:sp>
    </p:spTree>
    <p:extLst>
      <p:ext uri="{BB962C8B-B14F-4D97-AF65-F5344CB8AC3E}">
        <p14:creationId xmlns:p14="http://schemas.microsoft.com/office/powerpoint/2010/main" val="2617910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ADBA2-4F43-0540-B0AE-C1AC066BE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DCBE8-3B97-2844-A67A-EE756836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Participation and Score factored in assigning the grades</a:t>
            </a:r>
          </a:p>
          <a:p>
            <a:r>
              <a:rPr lang="en-US" sz="2400" dirty="0"/>
              <a:t>The error for the training data set is 0.11</a:t>
            </a:r>
          </a:p>
          <a:p>
            <a:r>
              <a:rPr lang="en-US" sz="2400" dirty="0"/>
              <a:t>Leaving Early and Asking Questions did not seem to have much affect on the grade assignments. </a:t>
            </a:r>
          </a:p>
        </p:txBody>
      </p:sp>
    </p:spTree>
    <p:extLst>
      <p:ext uri="{BB962C8B-B14F-4D97-AF65-F5344CB8AC3E}">
        <p14:creationId xmlns:p14="http://schemas.microsoft.com/office/powerpoint/2010/main" val="2755309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86A98-9882-3543-AC21-3BE1D3469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90600"/>
          </a:xfrm>
        </p:spPr>
        <p:txBody>
          <a:bodyPr/>
          <a:lstStyle/>
          <a:p>
            <a:r>
              <a:rPr lang="en-US" dirty="0"/>
              <a:t>First Predictor…</a:t>
            </a:r>
            <a:br>
              <a:rPr lang="en-US" dirty="0"/>
            </a:br>
            <a:r>
              <a:rPr lang="en-US" sz="2000" dirty="0"/>
              <a:t>assign the most frequent grade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56B79-E958-6A43-9A8C-A2F3B66B6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183" y="1600200"/>
            <a:ext cx="4338735" cy="4338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4B9D09-F2B3-CA49-9018-ECD8B140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209" y="2628900"/>
            <a:ext cx="3657600" cy="495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3A1A84-73DA-7B42-888A-2C02787F2029}"/>
              </a:ext>
            </a:extLst>
          </p:cNvPr>
          <p:cNvSpPr/>
          <p:nvPr/>
        </p:nvSpPr>
        <p:spPr>
          <a:xfrm>
            <a:off x="5442209" y="3553667"/>
            <a:ext cx="3622502" cy="115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Assign all the grades to F. Using this you get an error of about 58%</a:t>
            </a:r>
          </a:p>
        </p:txBody>
      </p:sp>
    </p:spTree>
    <p:extLst>
      <p:ext uri="{BB962C8B-B14F-4D97-AF65-F5344CB8AC3E}">
        <p14:creationId xmlns:p14="http://schemas.microsoft.com/office/powerpoint/2010/main" val="1218854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EF3E0-A6F1-844B-AEED-0B645D054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0207B-63B9-7E46-A5D8-25B67E608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80" y="1270000"/>
            <a:ext cx="5568820" cy="5568820"/>
          </a:xfrm>
          <a:prstGeom prst="rect">
            <a:avLst/>
          </a:prstGeom>
        </p:spPr>
      </p:pic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560E211-150B-474E-AB3D-B0996C7FC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457" y="1930400"/>
            <a:ext cx="2346926" cy="40971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2EC873-9923-1F43-9ADF-4F6D457CE165}"/>
              </a:ext>
            </a:extLst>
          </p:cNvPr>
          <p:cNvSpPr/>
          <p:nvPr/>
        </p:nvSpPr>
        <p:spPr>
          <a:xfrm>
            <a:off x="8658808" y="1930400"/>
            <a:ext cx="3079102" cy="40971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Most Grades have overlapping ranges. Which means people with the same score get different grades. This means other factors influence grades. </a:t>
            </a:r>
          </a:p>
          <a:p>
            <a:endParaRPr lang="en-US" dirty="0"/>
          </a:p>
          <a:p>
            <a:r>
              <a:rPr lang="en-US" dirty="0"/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BELOW 37 is and 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Between 73 – 100 could be a A,B,C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Between 37-73 could be B,C,D,F</a:t>
            </a:r>
          </a:p>
        </p:txBody>
      </p:sp>
    </p:spTree>
    <p:extLst>
      <p:ext uri="{BB962C8B-B14F-4D97-AF65-F5344CB8AC3E}">
        <p14:creationId xmlns:p14="http://schemas.microsoft.com/office/powerpoint/2010/main" val="3207878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2A631-4BFC-6D41-90C2-503E3D98A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8200"/>
          </a:xfrm>
        </p:spPr>
        <p:txBody>
          <a:bodyPr/>
          <a:lstStyle/>
          <a:p>
            <a:r>
              <a:rPr lang="en-US" dirty="0"/>
              <a:t>Other factors?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21ACC-2CCE-1C46-8EBE-11E5AFBAD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9" y="1581539"/>
            <a:ext cx="3429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07B24C-6546-804C-80C0-300AC9A71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359" y="1581539"/>
            <a:ext cx="34290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E3E7B6-3EE2-1A40-A8B9-EDA7F3745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358" y="1792643"/>
            <a:ext cx="3136641" cy="31366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C1030-A783-7945-9A4C-1BAC3072BC52}"/>
              </a:ext>
            </a:extLst>
          </p:cNvPr>
          <p:cNvSpPr/>
          <p:nvPr/>
        </p:nvSpPr>
        <p:spPr>
          <a:xfrm>
            <a:off x="677334" y="5140388"/>
            <a:ext cx="9711266" cy="1463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The categorical variables are evenly distributed which means there are no obvious patterns. It could possibly be used for tie-breakers between grades. But I did not find it to be helpful.</a:t>
            </a:r>
          </a:p>
          <a:p>
            <a:endParaRPr lang="en-US" dirty="0"/>
          </a:p>
          <a:p>
            <a:r>
              <a:rPr lang="en-US" dirty="0"/>
              <a:t>Participation, however, has a clear pattern. The more you participate the higher your grade. This is why the median for each subsequent grade is higher than the last. </a:t>
            </a:r>
          </a:p>
        </p:txBody>
      </p:sp>
    </p:spTree>
    <p:extLst>
      <p:ext uri="{BB962C8B-B14F-4D97-AF65-F5344CB8AC3E}">
        <p14:creationId xmlns:p14="http://schemas.microsoft.com/office/powerpoint/2010/main" val="2623357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E28F-CD3C-AD44-8116-4A288A6E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Scores of 73 – 100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241ED-2955-CA48-8416-8B2A25C5F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27" y="1270000"/>
            <a:ext cx="4674637" cy="46746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D5A185-0580-CE45-991D-8B36319F830C}"/>
              </a:ext>
            </a:extLst>
          </p:cNvPr>
          <p:cNvSpPr/>
          <p:nvPr/>
        </p:nvSpPr>
        <p:spPr>
          <a:xfrm>
            <a:off x="6096000" y="2220168"/>
            <a:ext cx="4343400" cy="1105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Most Frequent grade is an A so assign everything within this score range to an A. 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3B7798C8-364E-E547-BDE1-A07C59B2F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43983"/>
            <a:ext cx="4343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19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96FC-916F-7B48-BADA-89088695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that affect Grade assignments within this range?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DBADD-0453-5C46-87D9-09677855F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03" y="1937709"/>
            <a:ext cx="4022665" cy="4022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951308-68C9-F34F-A541-7C201D07D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68" y="2021445"/>
            <a:ext cx="3855192" cy="3855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468959-0257-8748-9F2C-169761C0B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316" y="2128982"/>
            <a:ext cx="3403930" cy="34039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02C0DC-69C0-894D-A4D2-FC0382C218FC}"/>
              </a:ext>
            </a:extLst>
          </p:cNvPr>
          <p:cNvSpPr/>
          <p:nvPr/>
        </p:nvSpPr>
        <p:spPr>
          <a:xfrm>
            <a:off x="1218583" y="5948548"/>
            <a:ext cx="3598646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Obvious Correlation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&lt;0.5 Participation is B or C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&gt;0.5 Participation is A or 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895453-CDA3-BE42-924C-25873033BFAA}"/>
              </a:ext>
            </a:extLst>
          </p:cNvPr>
          <p:cNvSpPr/>
          <p:nvPr/>
        </p:nvSpPr>
        <p:spPr>
          <a:xfrm>
            <a:off x="5697766" y="6111504"/>
            <a:ext cx="2695698" cy="521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Obvious Correlation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1ADA3B-28D8-DE45-A671-73E3C6F97A8B}"/>
              </a:ext>
            </a:extLst>
          </p:cNvPr>
          <p:cNvSpPr/>
          <p:nvPr/>
        </p:nvSpPr>
        <p:spPr>
          <a:xfrm>
            <a:off x="9274002" y="6111504"/>
            <a:ext cx="2695698" cy="521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Obvious Correlation</a:t>
            </a:r>
          </a:p>
        </p:txBody>
      </p:sp>
    </p:spTree>
    <p:extLst>
      <p:ext uri="{BB962C8B-B14F-4D97-AF65-F5344CB8AC3E}">
        <p14:creationId xmlns:p14="http://schemas.microsoft.com/office/powerpoint/2010/main" val="2224085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5ADBB-CC59-DC49-95C8-2B9BA2A5D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9184"/>
          </a:xfrm>
        </p:spPr>
        <p:txBody>
          <a:bodyPr/>
          <a:lstStyle/>
          <a:p>
            <a:r>
              <a:rPr lang="en-US" dirty="0"/>
              <a:t>Participation in Score range 73-100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3499B-A6DD-A842-A744-BCC05999657C}"/>
              </a:ext>
            </a:extLst>
          </p:cNvPr>
          <p:cNvSpPr/>
          <p:nvPr/>
        </p:nvSpPr>
        <p:spPr>
          <a:xfrm>
            <a:off x="855022" y="1425039"/>
            <a:ext cx="10759045" cy="124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participation can be split into two categories. </a:t>
            </a:r>
          </a:p>
          <a:p>
            <a:pPr algn="ctr"/>
            <a:r>
              <a:rPr lang="en-US" dirty="0"/>
              <a:t>High Participation (Greater than 0.5) which is either an A or B. </a:t>
            </a:r>
          </a:p>
          <a:p>
            <a:pPr algn="ctr"/>
            <a:r>
              <a:rPr lang="en-US" dirty="0"/>
              <a:t>Low Participation (Less than 0.5) which is either a B or C (with a few outlier As)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3F6569-57FF-C041-8F82-C3CC291B2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838203"/>
            <a:ext cx="3646714" cy="3646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20AC3-DB8E-C343-83F7-DD3C854A0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666" y="2847109"/>
            <a:ext cx="3429000" cy="3429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56522F-715D-F945-81A0-ABC696D613A5}"/>
              </a:ext>
            </a:extLst>
          </p:cNvPr>
          <p:cNvSpPr/>
          <p:nvPr/>
        </p:nvSpPr>
        <p:spPr>
          <a:xfrm>
            <a:off x="4447308" y="3230583"/>
            <a:ext cx="3515097" cy="2861953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High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Grade and </a:t>
            </a:r>
            <a:r>
              <a:rPr lang="en-US" dirty="0">
                <a:solidFill>
                  <a:schemeClr val="accent2"/>
                </a:solidFill>
              </a:rPr>
              <a:t>High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Participation = A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Low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Grade and </a:t>
            </a:r>
            <a:r>
              <a:rPr lang="en-US" dirty="0">
                <a:solidFill>
                  <a:schemeClr val="accent2"/>
                </a:solidFill>
              </a:rPr>
              <a:t>High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Participation = B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High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Grade and </a:t>
            </a:r>
            <a:r>
              <a:rPr lang="en-US" dirty="0">
                <a:solidFill>
                  <a:schemeClr val="accent5"/>
                </a:solidFill>
              </a:rPr>
              <a:t>Low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Participation = B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Low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Grade and </a:t>
            </a:r>
            <a:r>
              <a:rPr lang="en-US" dirty="0">
                <a:solidFill>
                  <a:schemeClr val="accent5"/>
                </a:solidFill>
              </a:rPr>
              <a:t>Low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Participation = C</a:t>
            </a: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32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E28F-CD3C-AD44-8116-4A288A6E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Scores of 37 – 73</a:t>
            </a:r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D5A185-0580-CE45-991D-8B36319F830C}"/>
              </a:ext>
            </a:extLst>
          </p:cNvPr>
          <p:cNvSpPr/>
          <p:nvPr/>
        </p:nvSpPr>
        <p:spPr>
          <a:xfrm>
            <a:off x="5905994" y="2876467"/>
            <a:ext cx="4343400" cy="1105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Most Frequent grade is an F so we do not need to change the original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9662D-3C1C-4D48-9044-4DE1DF935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40962"/>
            <a:ext cx="4915944" cy="491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48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96FC-916F-7B48-BADA-89088695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that affect Grade assignments within this range?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2C0DC-69C0-894D-A4D2-FC0382C218FC}"/>
              </a:ext>
            </a:extLst>
          </p:cNvPr>
          <p:cNvSpPr/>
          <p:nvPr/>
        </p:nvSpPr>
        <p:spPr>
          <a:xfrm>
            <a:off x="1187668" y="5706096"/>
            <a:ext cx="3629561" cy="1026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Obvious Correlation</a:t>
            </a:r>
          </a:p>
          <a:p>
            <a:pPr algn="ctr"/>
            <a:r>
              <a:rPr lang="en-US" dirty="0"/>
              <a:t>Split into two categories: 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“High Participation” = &gt;0.5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“Low Participation” = &lt;0.5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895453-CDA3-BE42-924C-25873033BFAA}"/>
              </a:ext>
            </a:extLst>
          </p:cNvPr>
          <p:cNvSpPr/>
          <p:nvPr/>
        </p:nvSpPr>
        <p:spPr>
          <a:xfrm>
            <a:off x="5697766" y="6111504"/>
            <a:ext cx="2695698" cy="521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Obvious Correlation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1ADA3B-28D8-DE45-A671-73E3C6F97A8B}"/>
              </a:ext>
            </a:extLst>
          </p:cNvPr>
          <p:cNvSpPr/>
          <p:nvPr/>
        </p:nvSpPr>
        <p:spPr>
          <a:xfrm>
            <a:off x="9274002" y="6111504"/>
            <a:ext cx="2695698" cy="521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Obvious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E692C-2CCD-5849-82FD-34A266A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41" y="2076535"/>
            <a:ext cx="3629561" cy="3629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B0300D-337D-084C-AF7D-A70A0215E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176" y="2156031"/>
            <a:ext cx="3403930" cy="34039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626146-5A4F-6748-B746-08EB84FF9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770" y="2076535"/>
            <a:ext cx="3403930" cy="340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5137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2184</TotalTime>
  <Words>645</Words>
  <Application>Microsoft Macintosh PowerPoint</Application>
  <PresentationFormat>Widescreen</PresentationFormat>
  <Paragraphs>73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Facet</vt:lpstr>
      <vt:lpstr>How I created my predictors…</vt:lpstr>
      <vt:lpstr>First Predictor… assign the most frequent grade</vt:lpstr>
      <vt:lpstr>Score</vt:lpstr>
      <vt:lpstr>Other factors?</vt:lpstr>
      <vt:lpstr>Scores of 73 – 100 </vt:lpstr>
      <vt:lpstr>Factors that affect Grade assignments within this range?</vt:lpstr>
      <vt:lpstr>Participation in Score range 73-100</vt:lpstr>
      <vt:lpstr>Scores of 37 – 73 </vt:lpstr>
      <vt:lpstr>Factors that affect Grade assignments within this range?</vt:lpstr>
      <vt:lpstr>High Participation in Score range 37-73</vt:lpstr>
      <vt:lpstr>Low Participation in Score range 37-73</vt:lpstr>
      <vt:lpstr>OVERALL SUMMARY OF PREDICTORS</vt:lpstr>
      <vt:lpstr>Cross Validation 101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 created my predictors…</dc:title>
  <dc:creator>Tanvi W.</dc:creator>
  <cp:lastModifiedBy>Tanvi W.</cp:lastModifiedBy>
  <cp:revision>13</cp:revision>
  <dcterms:created xsi:type="dcterms:W3CDTF">2019-04-03T05:22:09Z</dcterms:created>
  <dcterms:modified xsi:type="dcterms:W3CDTF">2019-04-04T18:32:03Z</dcterms:modified>
</cp:coreProperties>
</file>